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7" d="100"/>
          <a:sy n="77"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a.wikipedia.org/wiki/%D8%A7%D8%AE%D8%AA%D8%B1%D8%B4%D9%86%D8%A7%D8%B3%DB%8C" TargetMode="External"/><Relationship Id="rId2" Type="http://schemas.openxmlformats.org/officeDocument/2006/relationships/hyperlink" Target="https://fa.wikipedia.org/wiki/%D9%82%D8%B6%DB%8C%D9%87_%D9%81%DB%8C%D8%AB%D8%A7%D8%BA%D9%88%D8%B1%D8%B3" TargetMode="External"/><Relationship Id="rId1" Type="http://schemas.openxmlformats.org/officeDocument/2006/relationships/slideLayout" Target="../slideLayouts/slideLayout2.xml"/><Relationship Id="rId5" Type="http://schemas.openxmlformats.org/officeDocument/2006/relationships/hyperlink" Target="https://fa.wikipedia.org/wiki/%D9%85%D8%AB%D9%84%D8%AB%D8%A7%D8%AA_%DA%A9%D8%B1%D9%88%DB%8C" TargetMode="External"/><Relationship Id="rId4" Type="http://schemas.openxmlformats.org/officeDocument/2006/relationships/hyperlink" Target="https://fa.wikipedia.org/wiki/%D9%85%D8%AB%D9%84%D8%AB%D8%A7%D8%A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a.wikipedia.org/wiki/%DA%AF%D8%A7%D9%88%D8%B3" TargetMode="External"/><Relationship Id="rId2" Type="http://schemas.openxmlformats.org/officeDocument/2006/relationships/hyperlink" Target="https://fa.wikipedia.org/wiki/%D8%A7%D8%B5%D9%84_%D9%85%D9%88%D8%B6%D9%88%D8%B9" TargetMode="External"/><Relationship Id="rId1" Type="http://schemas.openxmlformats.org/officeDocument/2006/relationships/slideLayout" Target="../slideLayouts/slideLayout2.xml"/><Relationship Id="rId6" Type="http://schemas.openxmlformats.org/officeDocument/2006/relationships/hyperlink" Target="https://fa.wikipedia.org/wiki/%D8%AF%D8%A7%D9%88%DB%8C%D8%AF_%D9%87%DB%8C%D9%84%D8%A8%D8%B1%D8%AA" TargetMode="External"/><Relationship Id="rId5" Type="http://schemas.openxmlformats.org/officeDocument/2006/relationships/hyperlink" Target="https://fa.wikipedia.org/wiki/%DB%8C%D8%A7%D9%86%D9%88%D8%B4_%D8%A8%D9%88%DB%8C%D9%88%DB%8C%DB%8C" TargetMode="External"/><Relationship Id="rId4" Type="http://schemas.openxmlformats.org/officeDocument/2006/relationships/hyperlink" Target="https://fa.wikipedia.org/wiki/%D9%84%D9%88%D8%A8%D8%A7%DA%86%D9%81%D8%B3%DA%A9%DB%8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fa.wikipedia.org/wiki/%D9%87%D9%86%D8%AF%D8%B3%D9%87_%D9%81%D8%B6%D8%A7%DB%8C%DB%8C" TargetMode="External"/><Relationship Id="rId2" Type="http://schemas.openxmlformats.org/officeDocument/2006/relationships/hyperlink" Target="https://fa.wikipedia.org/wiki/%D9%87%D9%86%D8%AF%D8%B3%D9%87_%D9%85%D8%B3%D8%B7%D8%AD%D9%87" TargetMode="External"/><Relationship Id="rId1" Type="http://schemas.openxmlformats.org/officeDocument/2006/relationships/slideLayout" Target="../slideLayouts/slideLayout2.xml"/><Relationship Id="rId4" Type="http://schemas.openxmlformats.org/officeDocument/2006/relationships/hyperlink" Target="https://fa.wikipedia.org/wiki/%D9%87%D9%86%D8%AF%D8%B3%D9%87_%D9%BE%D9%88%DB%8C%D8%A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fa.wikipedia.org/wiki/%D8%A7%D8%B5%D9%84_%D9%85%D9%88%D8%B6%D9%88%D8%B9" TargetMode="External"/><Relationship Id="rId3" Type="http://schemas.openxmlformats.org/officeDocument/2006/relationships/hyperlink" Target="https://fa.wiktionary.org/wiki/%CE%B3%E1%BF%86" TargetMode="External"/><Relationship Id="rId7" Type="http://schemas.openxmlformats.org/officeDocument/2006/relationships/hyperlink" Target="https://fa.wikipedia.org/wiki/%D8%A7%D9%82%D9%84%DB%8C%D8%AF%D8%B3" TargetMode="External"/><Relationship Id="rId2" Type="http://schemas.openxmlformats.org/officeDocument/2006/relationships/hyperlink" Target="https://fa.wikipedia.org/wiki/%D8%B2%D8%A8%D8%A7%D9%86_%DB%8C%D9%88%D9%86%D8%A7%D9%86%DB%8C" TargetMode="External"/><Relationship Id="rId1" Type="http://schemas.openxmlformats.org/officeDocument/2006/relationships/slideLayout" Target="../slideLayouts/slideLayout2.xml"/><Relationship Id="rId6" Type="http://schemas.openxmlformats.org/officeDocument/2006/relationships/hyperlink" Target="https://fa.wikipedia.org/wiki/%D8%AA%D8%A7%D9%84%D8%B3" TargetMode="External"/><Relationship Id="rId5" Type="http://schemas.openxmlformats.org/officeDocument/2006/relationships/hyperlink" Target="https://fa.wikipedia.org/wiki/%D8%B1%DB%8C%D8%A7%D8%B6%DB%8C%D8%A7%D8%AA" TargetMode="External"/><Relationship Id="rId4" Type="http://schemas.openxmlformats.org/officeDocument/2006/relationships/hyperlink" Target="https://fa.wiktionary.org/wiki/%CE%BC%CE%AD%CF%84%CF%81%CE%BF%CE%BD" TargetMode="External"/><Relationship Id="rId9" Type="http://schemas.openxmlformats.org/officeDocument/2006/relationships/hyperlink" Target="https://fa.wikipedia.org/wiki/%D9%87%D9%86%D8%AF%D8%B3%D9%87_%D8%A7%D9%82%D9%84%DB%8C%D8%AF%D8%B3%DB%8C"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fa.wikipedia.org/wiki/%DA%A9%D9%88%D8%A7%D8%AF%D8%B1%DB%8C%D9%88%DB%8C%D9%85" TargetMode="External"/><Relationship Id="rId3" Type="http://schemas.openxmlformats.org/officeDocument/2006/relationships/hyperlink" Target="https://fa.wikipedia.org/wiki/%D8%AD%D8%B3%D8%A7%D8%A8_%D8%A7%D9%86%D8%AA%DA%AF%D8%B1%D8%A7%D9%84" TargetMode="External"/><Relationship Id="rId7" Type="http://schemas.openxmlformats.org/officeDocument/2006/relationships/hyperlink" Target="https://fa.wikipedia.org/wiki/%DA%A9%D8%B1%D9%87_%D8%A2%D8%B3%D9%85%D8%A7%D9%86" TargetMode="External"/><Relationship Id="rId2" Type="http://schemas.openxmlformats.org/officeDocument/2006/relationships/hyperlink" Target="https://fa.wikipedia.org/wiki/%D8%A7%D8%B1%D8%B4%D9%85%DB%8C%D8%AF%D8%B3" TargetMode="External"/><Relationship Id="rId1" Type="http://schemas.openxmlformats.org/officeDocument/2006/relationships/slideLayout" Target="../slideLayouts/slideLayout2.xml"/><Relationship Id="rId6" Type="http://schemas.openxmlformats.org/officeDocument/2006/relationships/hyperlink" Target="https://fa.wikipedia.org/wiki/%D8%B3%DB%8C%D8%A7%D8%B1%D9%87" TargetMode="External"/><Relationship Id="rId5" Type="http://schemas.openxmlformats.org/officeDocument/2006/relationships/hyperlink" Target="https://fa.wikipedia.org/wiki/%D8%B3%D8%AA%D8%A7%D8%B1%D9%87" TargetMode="External"/><Relationship Id="rId4" Type="http://schemas.openxmlformats.org/officeDocument/2006/relationships/hyperlink" Target="https://fa.wikipedia.org/wiki/%D8%A7%D8%AE%D8%AA%D8%B1%D8%B4%D9%86%D8%A7%D8%B3%DB%8C" TargetMode="External"/><Relationship Id="rId9" Type="http://schemas.openxmlformats.org/officeDocument/2006/relationships/hyperlink" Target="https://fa.wikipedia.org/wiki/%D8%B9%D9%84%D9%88%D9%85_%D9%85%D9%82%D8%AF%D9%85%D8%A7%D8%AA%DB%8C"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a.wikipedia.org/wiki/%D8%B7%D9%86%D8%A7%D8%A8" TargetMode="External"/><Relationship Id="rId2" Type="http://schemas.openxmlformats.org/officeDocument/2006/relationships/hyperlink" Target="https://fa.wikipedia.org/wiki/%D9%86%DB%8C%D9%84" TargetMode="External"/><Relationship Id="rId1" Type="http://schemas.openxmlformats.org/officeDocument/2006/relationships/slideLayout" Target="../slideLayouts/slideLayout2.xml"/><Relationship Id="rId4" Type="http://schemas.openxmlformats.org/officeDocument/2006/relationships/hyperlink" Target="https://fa.wikipedia.org/wiki/%D8%B3%D8%A7%D8%AE%D8%AA%D9%85%D8%A7%D9%86"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fa.wikipedia.org/w/index.php?title=%D8%A7%D8%B3%D8%AA%D8%AF%D9%84%D8%A7%D9%84%DB%8C&amp;action=edit&amp;redlink=1" TargetMode="External"/><Relationship Id="rId13" Type="http://schemas.openxmlformats.org/officeDocument/2006/relationships/hyperlink" Target="https://fa.wikipedia.org/w/index.php?title=%D9%87%D9%86%D8%AF%D8%B3%D9%87_%D8%AA%D8%B1%D8%B3%DB%8C%D9%85%DB%8C&amp;action=edit&amp;redlink=1" TargetMode="External"/><Relationship Id="rId3" Type="http://schemas.openxmlformats.org/officeDocument/2006/relationships/hyperlink" Target="https://fa.wikipedia.org/wiki/%D9%86%D8%AC%D9%88%D9%85" TargetMode="External"/><Relationship Id="rId7" Type="http://schemas.openxmlformats.org/officeDocument/2006/relationships/hyperlink" Target="https://fa.wikipedia.org/w/index.php?title=%DB%8C%D9%88%D9%86%D8%A7%D9%86%DB%8C%D8%A7%D9%86_%D8%A8%D8%A7%D8%B3%D8%AA%D8%A7%D9%86:&amp;action=edit&amp;redlink=1" TargetMode="External"/><Relationship Id="rId12" Type="http://schemas.openxmlformats.org/officeDocument/2006/relationships/hyperlink" Target="https://fa.wikipedia.org/wiki/%D9%82%D8%B6%DB%8C%D9%87" TargetMode="External"/><Relationship Id="rId2" Type="http://schemas.openxmlformats.org/officeDocument/2006/relationships/hyperlink" Target="https://fa.wikipedia.org/wiki/%D9%85%D8%B3%D8%A7%D8%AD%DB%8C" TargetMode="External"/><Relationship Id="rId1" Type="http://schemas.openxmlformats.org/officeDocument/2006/relationships/slideLayout" Target="../slideLayouts/slideLayout2.xml"/><Relationship Id="rId6" Type="http://schemas.openxmlformats.org/officeDocument/2006/relationships/hyperlink" Target="https://fa.wikipedia.org/wiki/%D9%81%DB%8C%D8%AB%D8%A7%D8%BA%D9%88%D8%B1%D8%AB" TargetMode="External"/><Relationship Id="rId11" Type="http://schemas.openxmlformats.org/officeDocument/2006/relationships/hyperlink" Target="https://fa.wikipedia.org/wiki/%DA%AF%D8%B2%D8%A7%D8%B1%D9%87" TargetMode="External"/><Relationship Id="rId5" Type="http://schemas.openxmlformats.org/officeDocument/2006/relationships/hyperlink" Target="https://fa.wikipedia.org/wiki/%D9%82%D8%B6%DB%8C%D9%87_%D9%81%DB%8C%D8%AB%D8%A7%D8%BA%D9%88%D8%B1%D8%AB" TargetMode="External"/><Relationship Id="rId10" Type="http://schemas.openxmlformats.org/officeDocument/2006/relationships/hyperlink" Target="https://fa.wikipedia.org/wiki/%D8%AA%D8%B1%DA%A9%DB%8C%D9%87" TargetMode="External"/><Relationship Id="rId4" Type="http://schemas.openxmlformats.org/officeDocument/2006/relationships/hyperlink" Target="https://fa.wikipedia.org/wiki/%D8%B5%D9%86%D8%A7%DB%8C%D8%B9_%D8%AF%D8%B3%D8%AA%DB%8C" TargetMode="External"/><Relationship Id="rId9" Type="http://schemas.openxmlformats.org/officeDocument/2006/relationships/hyperlink" Target="https://fa.wikipedia.org/wiki/%D8%A7%DB%8C%D9%88%D9%86%DB%8C%D8%A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fa.wikipedia.org/w/index.php?title=%D8%AF%D8%A7%D9%86%D8%B4%D9%85%D9%86%D8%AF%DB%8C&amp;action=edit&amp;redlink=1" TargetMode="External"/><Relationship Id="rId2" Type="http://schemas.openxmlformats.org/officeDocument/2006/relationships/hyperlink" Target="https://fa.wikipedia.org/wiki/%D8%A7%D8%AB%D8%A8%D8%A7%D8%AA_(%D8%B1%DB%8C%D8%A7%D8%B6%DB%8C)" TargetMode="External"/><Relationship Id="rId1" Type="http://schemas.openxmlformats.org/officeDocument/2006/relationships/slideLayout" Target="../slideLayouts/slideLayout2.xml"/><Relationship Id="rId6" Type="http://schemas.openxmlformats.org/officeDocument/2006/relationships/hyperlink" Target="https://fa.wikipedia.org/wiki/%D8%A7%D8%B5%D9%88%D9%84_%D8%A7%D9%82%D9%84%DB%8C%D8%AF%D8%B3" TargetMode="External"/><Relationship Id="rId5" Type="http://schemas.openxmlformats.org/officeDocument/2006/relationships/hyperlink" Target="https://fa.wikipedia.org/wiki/%D8%A7%D8%B3%DA%A9%D9%86%D8%AF%D8%B1%DB%8C%D9%87" TargetMode="External"/><Relationship Id="rId4" Type="http://schemas.openxmlformats.org/officeDocument/2006/relationships/hyperlink" Target="https://fa.wikipedia.org/wiki/%D8%A7%D9%82%D9%84%DB%8C%D8%AF%D8%B3"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fa.wikipedia.org/wiki/%D8%B2%D9%86%D9%88%D9%86" TargetMode="External"/><Relationship Id="rId3" Type="http://schemas.openxmlformats.org/officeDocument/2006/relationships/hyperlink" Target="https://fa.wikipedia.org/wiki/%D9%87%D9%86%D8%AF%D8%B3%D9%87_%D8%AA%D8%AD%D9%84%DB%8C%D9%84%DB%8C" TargetMode="External"/><Relationship Id="rId7" Type="http://schemas.openxmlformats.org/officeDocument/2006/relationships/hyperlink" Target="https://fa.wikipedia.org/wiki/%D9%81%DB%8C%D8%AB%D8%A7%D8%BA%D9%88%D8%B1%D8%AB" TargetMode="External"/><Relationship Id="rId2" Type="http://schemas.openxmlformats.org/officeDocument/2006/relationships/hyperlink" Target="https://fa.wikipedia.org/wiki/%D9%87%D9%86%D8%AF%D8%B3%D9%87%D9%94_%D8%A7%D9%82%D9%84%DB%8C%D8%AF%D8%B3%DB%8C" TargetMode="External"/><Relationship Id="rId1" Type="http://schemas.openxmlformats.org/officeDocument/2006/relationships/slideLayout" Target="../slideLayouts/slideLayout2.xml"/><Relationship Id="rId6" Type="http://schemas.openxmlformats.org/officeDocument/2006/relationships/hyperlink" Target="https://fa.wikipedia.org/wiki/%D9%87%D9%86%D8%AF%D8%B3%D9%87_%D9%81%D8%B6%D8%A7%DB%8C%DB%8C" TargetMode="External"/><Relationship Id="rId5" Type="http://schemas.openxmlformats.org/officeDocument/2006/relationships/hyperlink" Target="https://fa.wikipedia.org/wiki/%D9%87%D9%86%D8%AF%D8%B3%D9%87_%D8%BA%DB%8C%D8%B1_%D8%A7%D9%82%D9%84%DB%8C%D8%AF%D8%B3%DB%8C" TargetMode="External"/><Relationship Id="rId4" Type="http://schemas.openxmlformats.org/officeDocument/2006/relationships/hyperlink" Target="https://fa.wikipedia.org/wiki/%D9%85%D8%AB%D9%84%D8%AB%D8%A7%D8%A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fa.wikipedia.org/wiki/%D9%85%D8%AB%D9%84%D8%AB%D8%A7%D8%AA" TargetMode="External"/><Relationship Id="rId2" Type="http://schemas.openxmlformats.org/officeDocument/2006/relationships/hyperlink" Target="https://fa.wikipedia.org/wiki/%D9%87%DB%8C%D9%BE%D8%A7%D8%B1%DA%A9" TargetMode="External"/><Relationship Id="rId1" Type="http://schemas.openxmlformats.org/officeDocument/2006/relationships/slideLayout" Target="../slideLayouts/slideLayout2.xml"/><Relationship Id="rId4" Type="http://schemas.openxmlformats.org/officeDocument/2006/relationships/hyperlink" Target="https://fa.wikipedia.org/wiki/%D8%A8%D8%A7%D8%A8%D9%84%DB%8C%E2%80%8C%D9%87%D8%A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A763-28C6-467B-8544-6629271FA647}"/>
              </a:ext>
            </a:extLst>
          </p:cNvPr>
          <p:cNvSpPr>
            <a:spLocks noGrp="1"/>
          </p:cNvSpPr>
          <p:nvPr>
            <p:ph type="ctrTitle"/>
          </p:nvPr>
        </p:nvSpPr>
        <p:spPr>
          <a:xfrm>
            <a:off x="2692398" y="1871131"/>
            <a:ext cx="6815669" cy="2224880"/>
          </a:xfrm>
        </p:spPr>
        <p:txBody>
          <a:bodyPr/>
          <a:lstStyle/>
          <a:p>
            <a:r>
              <a:rPr lang="fa-IR" sz="9600" dirty="0">
                <a:solidFill>
                  <a:srgbClr val="00B050"/>
                </a:solidFill>
                <a:latin typeface="IranNastaliq" panose="02020505000000020003" pitchFamily="18" charset="0"/>
                <a:cs typeface="IranNastaliq" panose="02020505000000020003" pitchFamily="18" charset="0"/>
              </a:rPr>
              <a:t>بسم الله الرحمن الرحیم</a:t>
            </a:r>
            <a:endParaRPr lang="en-US" sz="9600" dirty="0">
              <a:solidFill>
                <a:srgbClr val="00B050"/>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135558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0AAB-7D15-472D-B41D-F0A59C6C49AF}"/>
              </a:ext>
            </a:extLst>
          </p:cNvPr>
          <p:cNvSpPr>
            <a:spLocks noGrp="1"/>
          </p:cNvSpPr>
          <p:nvPr>
            <p:ph type="title"/>
          </p:nvPr>
        </p:nvSpPr>
        <p:spPr>
          <a:xfrm>
            <a:off x="1295401" y="982132"/>
            <a:ext cx="9601196" cy="1303867"/>
          </a:xfrm>
        </p:spPr>
        <p:txBody>
          <a:bodyPr>
            <a:normAutofit/>
          </a:bodyPr>
          <a:lstStyle/>
          <a:p>
            <a:r>
              <a:rPr lang="fa-IR" sz="7200" dirty="0">
                <a:cs typeface="2  Tabassom" panose="00000400000000000000" pitchFamily="2" charset="-78"/>
              </a:rPr>
              <a:t>بررسی کلی هندسه</a:t>
            </a:r>
            <a:endParaRPr lang="en-US" sz="7200" dirty="0">
              <a:cs typeface="2  Tabassom" panose="00000400000000000000" pitchFamily="2" charset="-78"/>
            </a:endParaRPr>
          </a:p>
        </p:txBody>
      </p:sp>
      <p:sp>
        <p:nvSpPr>
          <p:cNvPr id="3" name="Content Placeholder 2">
            <a:extLst>
              <a:ext uri="{FF2B5EF4-FFF2-40B4-BE49-F238E27FC236}">
                <a16:creationId xmlns:a16="http://schemas.microsoft.com/office/drawing/2014/main" id="{339531C8-380B-4136-B8D4-3F894FF4A6AC}"/>
              </a:ext>
            </a:extLst>
          </p:cNvPr>
          <p:cNvSpPr>
            <a:spLocks noGrp="1"/>
          </p:cNvSpPr>
          <p:nvPr>
            <p:ph idx="1"/>
          </p:nvPr>
        </p:nvSpPr>
        <p:spPr/>
        <p:txBody>
          <a:bodyPr>
            <a:normAutofit fontScale="92500" lnSpcReduction="20000"/>
          </a:bodyPr>
          <a:lstStyle/>
          <a:p>
            <a:pPr algn="r" rtl="1"/>
            <a:r>
              <a:rPr lang="fa-IR" dirty="0"/>
              <a:t>شد و توسعه ثبت شده هندسه بیش از هزاران سال قبل از میلاد مسیح قدمت دارد. چندان دور از ذهن نمی‌نماید که درک آنچه هندسه را تشکیل می‌دهد در طول سالیان تکامل یافته‌است.</a:t>
            </a:r>
          </a:p>
          <a:p>
            <a:pPr algn="r" rtl="1"/>
            <a:r>
              <a:rPr lang="fa-IR" sz="3200" b="1" dirty="0">
                <a:solidFill>
                  <a:srgbClr val="FF0000"/>
                </a:solidFill>
                <a:cs typeface="Fantezy" pitchFamily="2" charset="-78"/>
              </a:rPr>
              <a:t>هندسه عملی</a:t>
            </a:r>
          </a:p>
          <a:p>
            <a:pPr algn="r" rtl="1"/>
            <a:r>
              <a:rPr lang="fa-IR" dirty="0"/>
              <a:t>هندسه به عنوان دانشی عملی به وجود آمد و با بررسی، اندازه‌گیری، مساحت و حجم مرتبط</a:t>
            </a:r>
          </a:p>
          <a:p>
            <a:pPr algn="r" rtl="1"/>
            <a:r>
              <a:rPr lang="fa-IR" dirty="0"/>
              <a:t> بود. دستاوردهای قابل توجه آن کشف فرمول‌هایی برای طول، مساحت و حجم بودند؛ مثل </a:t>
            </a:r>
            <a:r>
              <a:rPr lang="fa-IR" dirty="0">
                <a:hlinkClick r:id="rId2" tooltip="قضیه فیثاغورس"/>
              </a:rPr>
              <a:t>قضیه</a:t>
            </a:r>
          </a:p>
          <a:p>
            <a:pPr algn="r" rtl="1"/>
            <a:r>
              <a:rPr lang="fa-IR" dirty="0">
                <a:hlinkClick r:id="rId2" tooltip="قضیه فیثاغورس"/>
              </a:rPr>
              <a:t> فیثاغورس</a:t>
            </a:r>
            <a:r>
              <a:rPr lang="fa-IR" dirty="0"/>
              <a:t>، محیط و مساحت دایره، مساحت مثلث، حجم استوانه، کره و هرم. روشی برای محاسبه</a:t>
            </a:r>
          </a:p>
          <a:p>
            <a:pPr algn="r" rtl="1"/>
            <a:r>
              <a:rPr lang="fa-IR" dirty="0"/>
              <a:t> فواصل و ارتفاع‌های دور از دسترس با استفاده از تشابه به تالس نسبت داده می‌شود. رشد </a:t>
            </a:r>
            <a:r>
              <a:rPr lang="fa-IR" dirty="0">
                <a:hlinkClick r:id="rId3" tooltip="اخترشناسی"/>
              </a:rPr>
              <a:t>اخترشناسی</a:t>
            </a:r>
            <a:r>
              <a:rPr lang="fa-IR" dirty="0"/>
              <a:t> به پیدایش </a:t>
            </a:r>
            <a:r>
              <a:rPr lang="fa-IR" dirty="0">
                <a:hlinkClick r:id="rId4" tooltip="مثلثات"/>
              </a:rPr>
              <a:t>مثلثات</a:t>
            </a:r>
            <a:r>
              <a:rPr lang="fa-IR" dirty="0"/>
              <a:t> و </a:t>
            </a:r>
            <a:r>
              <a:rPr lang="fa-IR" dirty="0">
                <a:hlinkClick r:id="rId5" tooltip="مثلثات کروی"/>
              </a:rPr>
              <a:t>مثلثات کروی</a:t>
            </a:r>
            <a:r>
              <a:rPr lang="fa-IR" dirty="0"/>
              <a:t> انجامید.</a:t>
            </a:r>
          </a:p>
          <a:p>
            <a:pPr marL="0" indent="0" rtl="1">
              <a:buNone/>
            </a:pPr>
            <a:endParaRPr lang="en-US" dirty="0"/>
          </a:p>
        </p:txBody>
      </p:sp>
    </p:spTree>
    <p:extLst>
      <p:ext uri="{BB962C8B-B14F-4D97-AF65-F5344CB8AC3E}">
        <p14:creationId xmlns:p14="http://schemas.microsoft.com/office/powerpoint/2010/main" val="19806436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340F-5723-44D0-A1CF-00348DE823AA}"/>
              </a:ext>
            </a:extLst>
          </p:cNvPr>
          <p:cNvSpPr>
            <a:spLocks noGrp="1"/>
          </p:cNvSpPr>
          <p:nvPr>
            <p:ph type="title"/>
          </p:nvPr>
        </p:nvSpPr>
        <p:spPr/>
        <p:txBody>
          <a:bodyPr>
            <a:noAutofit/>
          </a:bodyPr>
          <a:lstStyle/>
          <a:p>
            <a:r>
              <a:rPr lang="fa-IR" sz="8000" dirty="0">
                <a:latin typeface="IranNastaliq" panose="02020505000000020003" pitchFamily="18" charset="0"/>
                <a:cs typeface="IranNastaliq" panose="02020505000000020003" pitchFamily="18" charset="0"/>
              </a:rPr>
              <a:t>بررسی کل هندسه</a:t>
            </a:r>
            <a:endParaRPr lang="en-US" sz="8000" dirty="0">
              <a:latin typeface="IranNastaliq" panose="02020505000000020003" pitchFamily="18" charset="0"/>
              <a:cs typeface="IranNastaliq" panose="02020505000000020003" pitchFamily="18" charset="0"/>
            </a:endParaRPr>
          </a:p>
        </p:txBody>
      </p:sp>
      <p:sp>
        <p:nvSpPr>
          <p:cNvPr id="3" name="Content Placeholder 2">
            <a:extLst>
              <a:ext uri="{FF2B5EF4-FFF2-40B4-BE49-F238E27FC236}">
                <a16:creationId xmlns:a16="http://schemas.microsoft.com/office/drawing/2014/main" id="{A6EDE526-04EB-473B-BB58-8873CC2C212D}"/>
              </a:ext>
            </a:extLst>
          </p:cNvPr>
          <p:cNvSpPr>
            <a:spLocks noGrp="1"/>
          </p:cNvSpPr>
          <p:nvPr>
            <p:ph idx="1"/>
          </p:nvPr>
        </p:nvSpPr>
        <p:spPr/>
        <p:txBody>
          <a:bodyPr/>
          <a:lstStyle/>
          <a:p>
            <a:pPr algn="r" rtl="1"/>
            <a:r>
              <a:rPr lang="fa-IR" dirty="0"/>
              <a:t>اقلیدس در کتاب اصول خود دیدگاهی انتزاعی‌تر در پیش گرفت و </a:t>
            </a:r>
            <a:r>
              <a:rPr lang="fa-IR" dirty="0">
                <a:hlinkClick r:id="rId2" tooltip="اصل موضوع"/>
              </a:rPr>
              <a:t>اصول موضوع</a:t>
            </a:r>
            <a:r>
              <a:rPr lang="fa-IR" dirty="0"/>
              <a:t> خاصی را</a:t>
            </a:r>
          </a:p>
          <a:p>
            <a:pPr algn="r" rtl="1"/>
            <a:r>
              <a:rPr lang="fa-IR" dirty="0"/>
              <a:t> مطرح نمود که ویژگی‌های اولیه یا خودآشکار نقطه، خط و صفحه را بیان می‌کرد و برای</a:t>
            </a:r>
          </a:p>
          <a:p>
            <a:pPr algn="r" rtl="1"/>
            <a:r>
              <a:rPr lang="fa-IR" dirty="0"/>
              <a:t> انتاج سایر ویژگی‌ها از استدلال استفاده کرد. مشخصه مهم دیدگاه اقلیدس استواری</a:t>
            </a:r>
          </a:p>
          <a:p>
            <a:pPr algn="r" rtl="1"/>
            <a:r>
              <a:rPr lang="fa-IR" dirty="0"/>
              <a:t> نتیجه‌گیری‌ها بود. در ابتدای قرن نوزدهم کشف هندسه‌های نااقلیدسی</a:t>
            </a:r>
          </a:p>
          <a:p>
            <a:pPr algn="r" rtl="1"/>
            <a:r>
              <a:rPr lang="fa-IR" dirty="0"/>
              <a:t> توسط </a:t>
            </a:r>
            <a:r>
              <a:rPr lang="fa-IR" dirty="0">
                <a:hlinkClick r:id="rId3" tooltip="گاوس"/>
              </a:rPr>
              <a:t>گاوس</a:t>
            </a:r>
            <a:r>
              <a:rPr lang="fa-IR" dirty="0"/>
              <a:t>، </a:t>
            </a:r>
            <a:r>
              <a:rPr lang="fa-IR" dirty="0">
                <a:hlinkClick r:id="rId4" tooltip="لوباچفسکی"/>
              </a:rPr>
              <a:t>لباچفسکی</a:t>
            </a:r>
            <a:r>
              <a:rPr lang="fa-IR" dirty="0"/>
              <a:t> و </a:t>
            </a:r>
            <a:r>
              <a:rPr lang="fa-IR" dirty="0">
                <a:hlinkClick r:id="rId5" tooltip="یانوش بویویی"/>
              </a:rPr>
              <a:t>یانوش بویویی</a:t>
            </a:r>
            <a:r>
              <a:rPr lang="fa-IR" dirty="0"/>
              <a:t> و دیگران به احیای علاقه منجر شد و در قرن</a:t>
            </a:r>
          </a:p>
          <a:p>
            <a:pPr algn="r" rtl="1"/>
            <a:r>
              <a:rPr lang="fa-IR" dirty="0"/>
              <a:t> بیستم </a:t>
            </a:r>
            <a:r>
              <a:rPr lang="fa-IR" u="sng" dirty="0">
                <a:solidFill>
                  <a:schemeClr val="accent1">
                    <a:lumMod val="75000"/>
                  </a:schemeClr>
                </a:solidFill>
              </a:rPr>
              <a:t>دِیوید</a:t>
            </a:r>
            <a:r>
              <a:rPr lang="fa-IR" u="sng" dirty="0">
                <a:solidFill>
                  <a:schemeClr val="accent1">
                    <a:lumMod val="75000"/>
                  </a:schemeClr>
                </a:solidFill>
                <a:hlinkClick r:id="rId6" tooltip="داوید هیلبرت">
                  <a:extLst>
                    <a:ext uri="{A12FA001-AC4F-418D-AE19-62706E023703}">
                      <ahyp:hlinkClr xmlns:ahyp="http://schemas.microsoft.com/office/drawing/2018/hyperlinkcolor" val="tx"/>
                    </a:ext>
                  </a:extLst>
                </a:hlinkClick>
              </a:rPr>
              <a:t> </a:t>
            </a:r>
            <a:r>
              <a:rPr lang="fa-IR" dirty="0">
                <a:solidFill>
                  <a:srgbClr val="BB7826"/>
                </a:solidFill>
                <a:hlinkClick r:id="rId6" tooltip="داوید هیلبرت">
                  <a:extLst>
                    <a:ext uri="{A12FA001-AC4F-418D-AE19-62706E023703}">
                      <ahyp:hlinkClr xmlns:ahyp="http://schemas.microsoft.com/office/drawing/2018/hyperlinkcolor" val="tx"/>
                    </a:ext>
                  </a:extLst>
                </a:hlinkClick>
              </a:rPr>
              <a:t>هیلبرت</a:t>
            </a:r>
            <a:r>
              <a:rPr lang="fa-IR" dirty="0"/>
              <a:t> استدلال اصل موضوعی را برای ارائه بنیان مدرن هندسه به کار گرفت</a:t>
            </a:r>
            <a:endParaRPr lang="en-US" dirty="0"/>
          </a:p>
        </p:txBody>
      </p:sp>
    </p:spTree>
    <p:extLst>
      <p:ext uri="{BB962C8B-B14F-4D97-AF65-F5344CB8AC3E}">
        <p14:creationId xmlns:p14="http://schemas.microsoft.com/office/powerpoint/2010/main" val="6245850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3">
                                            <p:txEl>
                                              <p:pRg st="3" end="3"/>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3">
                                            <p:txEl>
                                              <p:pRg st="4" end="4"/>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33CF-091B-4C53-9DE7-1B69C19249D8}"/>
              </a:ext>
            </a:extLst>
          </p:cNvPr>
          <p:cNvSpPr>
            <a:spLocks noGrp="1"/>
          </p:cNvSpPr>
          <p:nvPr>
            <p:ph type="title"/>
          </p:nvPr>
        </p:nvSpPr>
        <p:spPr/>
        <p:txBody>
          <a:bodyPr>
            <a:normAutofit/>
          </a:bodyPr>
          <a:lstStyle/>
          <a:p>
            <a:r>
              <a:rPr lang="fa-IR" sz="7200" dirty="0">
                <a:latin typeface="IranNastaliq" panose="02020505000000020003" pitchFamily="18" charset="0"/>
                <a:cs typeface="IranNastaliq" panose="02020505000000020003" pitchFamily="18" charset="0"/>
              </a:rPr>
              <a:t>تقسیم بندی هندسه</a:t>
            </a:r>
            <a:endParaRPr lang="en-US" sz="7200" dirty="0">
              <a:latin typeface="IranNastaliq" panose="02020505000000020003" pitchFamily="18" charset="0"/>
              <a:cs typeface="IranNastaliq" panose="02020505000000020003" pitchFamily="18" charset="0"/>
            </a:endParaRPr>
          </a:p>
        </p:txBody>
      </p:sp>
      <p:sp>
        <p:nvSpPr>
          <p:cNvPr id="3" name="Content Placeholder 2">
            <a:extLst>
              <a:ext uri="{FF2B5EF4-FFF2-40B4-BE49-F238E27FC236}">
                <a16:creationId xmlns:a16="http://schemas.microsoft.com/office/drawing/2014/main" id="{997CC015-B3E4-46A3-9B52-0A1240128658}"/>
              </a:ext>
            </a:extLst>
          </p:cNvPr>
          <p:cNvSpPr>
            <a:spLocks noGrp="1"/>
          </p:cNvSpPr>
          <p:nvPr>
            <p:ph idx="1"/>
          </p:nvPr>
        </p:nvSpPr>
        <p:spPr/>
        <p:txBody>
          <a:bodyPr>
            <a:normAutofit fontScale="92500" lnSpcReduction="20000"/>
          </a:bodyPr>
          <a:lstStyle/>
          <a:p>
            <a:pPr algn="r" rtl="1"/>
            <a:r>
              <a:rPr lang="fa-IR" dirty="0"/>
              <a:t>هندسهٔ مقدماتی به دو قسمت تقسیم می‌شود:</a:t>
            </a:r>
          </a:p>
          <a:p>
            <a:pPr algn="r" rtl="1"/>
            <a:r>
              <a:rPr lang="fa-IR" dirty="0">
                <a:hlinkClick r:id="rId2" tooltip="هندسه مسطحه"/>
              </a:rPr>
              <a:t>هندسه مسطحه</a:t>
            </a:r>
            <a:endParaRPr lang="fa-IR" dirty="0"/>
          </a:p>
          <a:p>
            <a:pPr algn="r" rtl="1"/>
            <a:r>
              <a:rPr lang="fa-IR" dirty="0">
                <a:hlinkClick r:id="rId3" tooltip="هندسه فضایی"/>
              </a:rPr>
              <a:t>هندسه فضایی</a:t>
            </a:r>
            <a:endParaRPr lang="fa-IR" dirty="0"/>
          </a:p>
          <a:p>
            <a:pPr algn="r" rtl="1"/>
            <a:r>
              <a:rPr lang="fa-IR" u="sng" dirty="0">
                <a:solidFill>
                  <a:schemeClr val="accent1">
                    <a:lumMod val="75000"/>
                  </a:schemeClr>
                </a:solidFill>
              </a:rPr>
              <a:t>هندسه خطی</a:t>
            </a:r>
          </a:p>
          <a:p>
            <a:pPr algn="r" rtl="1"/>
            <a:r>
              <a:rPr lang="fa-IR" dirty="0">
                <a:hlinkClick r:id="rId4" tooltip="هندسه پویا"/>
              </a:rPr>
              <a:t>هندسه پویا</a:t>
            </a:r>
            <a:endParaRPr lang="fa-IR" dirty="0"/>
          </a:p>
          <a:p>
            <a:pPr algn="r" rtl="1"/>
            <a:r>
              <a:rPr lang="fa-IR" dirty="0"/>
              <a:t>در هندسهٔ مسطحه، اشکالی مورد مطالعه قرار می‌گیرند که فقط دو بعد دارند، هندسهٔ فضایی، مطالعهٔ</a:t>
            </a:r>
          </a:p>
          <a:p>
            <a:pPr algn="r" rtl="1"/>
            <a:r>
              <a:rPr lang="fa-IR" dirty="0"/>
              <a:t> اشکال هندسی سه بعدی است. این بخش از هندسه در مورد اشکال سه بعدی چون مکعب‌ها، استوانه‌ها، مخروط‌ها، کره‌ها و غیره ‌است.</a:t>
            </a:r>
          </a:p>
          <a:p>
            <a:pPr rtl="1"/>
            <a:endParaRPr lang="en-US" dirty="0"/>
          </a:p>
        </p:txBody>
      </p:sp>
    </p:spTree>
    <p:extLst>
      <p:ext uri="{BB962C8B-B14F-4D97-AF65-F5344CB8AC3E}">
        <p14:creationId xmlns:p14="http://schemas.microsoft.com/office/powerpoint/2010/main" val="18775875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5AB9-5FFC-451D-9860-7B99188D8A28}"/>
              </a:ext>
            </a:extLst>
          </p:cNvPr>
          <p:cNvSpPr>
            <a:spLocks noGrp="1"/>
          </p:cNvSpPr>
          <p:nvPr>
            <p:ph type="ctrTitle"/>
          </p:nvPr>
        </p:nvSpPr>
        <p:spPr>
          <a:xfrm>
            <a:off x="2692398" y="1871131"/>
            <a:ext cx="6815669" cy="2112146"/>
          </a:xfrm>
        </p:spPr>
        <p:txBody>
          <a:bodyPr/>
          <a:lstStyle/>
          <a:p>
            <a:r>
              <a:rPr lang="fa-IR" sz="9600" dirty="0">
                <a:latin typeface="IranNastaliq" panose="02020505000000020003" pitchFamily="18" charset="0"/>
                <a:cs typeface="IranNastaliq" panose="02020505000000020003" pitchFamily="18" charset="0"/>
              </a:rPr>
              <a:t>ممنون که پاورپوینت ما را دید</a:t>
            </a:r>
            <a:endParaRPr lang="en-US" sz="96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357264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5FBF-A174-4DFE-B93D-F15AA1FA7CAC}"/>
              </a:ext>
            </a:extLst>
          </p:cNvPr>
          <p:cNvSpPr>
            <a:spLocks noGrp="1"/>
          </p:cNvSpPr>
          <p:nvPr>
            <p:ph type="title"/>
          </p:nvPr>
        </p:nvSpPr>
        <p:spPr/>
        <p:txBody>
          <a:bodyPr>
            <a:noAutofit/>
          </a:bodyPr>
          <a:lstStyle/>
          <a:p>
            <a:r>
              <a:rPr lang="fa-IR" sz="9600" dirty="0">
                <a:cs typeface="2  Tabassom" panose="00000400000000000000" pitchFamily="2" charset="-78"/>
              </a:rPr>
              <a:t>تاریخ هندسه</a:t>
            </a:r>
            <a:endParaRPr lang="en-US" sz="9600" dirty="0">
              <a:cs typeface="2  Tabassom" panose="00000400000000000000" pitchFamily="2" charset="-78"/>
            </a:endParaRPr>
          </a:p>
        </p:txBody>
      </p:sp>
      <p:sp>
        <p:nvSpPr>
          <p:cNvPr id="3" name="Content Placeholder 2">
            <a:extLst>
              <a:ext uri="{FF2B5EF4-FFF2-40B4-BE49-F238E27FC236}">
                <a16:creationId xmlns:a16="http://schemas.microsoft.com/office/drawing/2014/main" id="{F6A50E3E-89AA-4B6D-BDCB-E5A3D55C4FD9}"/>
              </a:ext>
            </a:extLst>
          </p:cNvPr>
          <p:cNvSpPr>
            <a:spLocks noGrp="1"/>
          </p:cNvSpPr>
          <p:nvPr>
            <p:ph idx="1"/>
          </p:nvPr>
        </p:nvSpPr>
        <p:spPr/>
        <p:txBody>
          <a:bodyPr>
            <a:normAutofit lnSpcReduction="10000"/>
          </a:bodyPr>
          <a:lstStyle/>
          <a:p>
            <a:pPr algn="r" rtl="1"/>
            <a:r>
              <a:rPr lang="fa-IR" sz="6000" dirty="0">
                <a:latin typeface="IranNastaliq" panose="02020505000000020003" pitchFamily="18" charset="0"/>
                <a:cs typeface="IranNastaliq" panose="02020505000000020003" pitchFamily="18" charset="0"/>
              </a:rPr>
              <a:t>پژوهشگر : امیرطاها بحیرایی</a:t>
            </a:r>
          </a:p>
          <a:p>
            <a:pPr algn="r" rtl="1"/>
            <a:r>
              <a:rPr lang="fa-IR" sz="6000" dirty="0">
                <a:latin typeface="IranNastaliq" panose="02020505000000020003" pitchFamily="18" charset="0"/>
                <a:cs typeface="IranNastaliq" panose="02020505000000020003" pitchFamily="18" charset="0"/>
              </a:rPr>
              <a:t>استاد راهنما : </a:t>
            </a:r>
            <a:r>
              <a:rPr lang="fa-IR" sz="6000" dirty="0">
                <a:solidFill>
                  <a:srgbClr val="0070C0"/>
                </a:solidFill>
                <a:latin typeface="IranNastaliq" panose="02020505000000020003" pitchFamily="18" charset="0"/>
                <a:cs typeface="IranNastaliq" panose="02020505000000020003" pitchFamily="18" charset="0"/>
              </a:rPr>
              <a:t>استاد کرمی</a:t>
            </a:r>
          </a:p>
          <a:p>
            <a:pPr algn="r" rtl="1"/>
            <a:r>
              <a:rPr lang="fa-IR" sz="6000" dirty="0">
                <a:solidFill>
                  <a:srgbClr val="FF0000"/>
                </a:solidFill>
                <a:latin typeface="IranNastaliq" panose="02020505000000020003" pitchFamily="18" charset="0"/>
                <a:cs typeface="IranNastaliq" panose="02020505000000020003" pitchFamily="18" charset="0"/>
              </a:rPr>
              <a:t>مدرسه علمی        </a:t>
            </a:r>
            <a:r>
              <a:rPr lang="fa-IR" sz="6000" dirty="0">
                <a:latin typeface="IranNastaliq" panose="02020505000000020003" pitchFamily="18" charset="0"/>
                <a:cs typeface="IranNastaliq" panose="02020505000000020003" pitchFamily="18" charset="0"/>
              </a:rPr>
              <a:t>سال 1399-1400</a:t>
            </a:r>
            <a:r>
              <a:rPr lang="fa-IR" dirty="0">
                <a:latin typeface="IranNastaliq" panose="02020505000000020003" pitchFamily="18" charset="0"/>
                <a:cs typeface="IranNastaliq" panose="02020505000000020003" pitchFamily="18" charset="0"/>
              </a:rPr>
              <a:t> </a:t>
            </a:r>
            <a:endParaRPr lang="en-US" dirty="0">
              <a:latin typeface="IranNastaliq" panose="02020505000000020003" pitchFamily="18" charset="0"/>
              <a:cs typeface="IranNastaliq" panose="02020505000000020003" pitchFamily="18" charset="0"/>
            </a:endParaRPr>
          </a:p>
        </p:txBody>
      </p:sp>
      <p:pic>
        <p:nvPicPr>
          <p:cNvPr id="4" name="Picture 3">
            <a:extLst>
              <a:ext uri="{FF2B5EF4-FFF2-40B4-BE49-F238E27FC236}">
                <a16:creationId xmlns:a16="http://schemas.microsoft.com/office/drawing/2014/main" id="{6A482CBD-A67C-49A2-9F33-DDFC0D03DA1D}"/>
              </a:ext>
            </a:extLst>
          </p:cNvPr>
          <p:cNvPicPr>
            <a:picLocks noChangeAspect="1"/>
          </p:cNvPicPr>
          <p:nvPr/>
        </p:nvPicPr>
        <p:blipFill>
          <a:blip r:embed="rId2"/>
          <a:stretch>
            <a:fillRect/>
          </a:stretch>
        </p:blipFill>
        <p:spPr>
          <a:xfrm>
            <a:off x="1295401" y="2554875"/>
            <a:ext cx="3026078" cy="3320993"/>
          </a:xfrm>
          <a:prstGeom prst="rect">
            <a:avLst/>
          </a:prstGeom>
        </p:spPr>
      </p:pic>
    </p:spTree>
    <p:extLst>
      <p:ext uri="{BB962C8B-B14F-4D97-AF65-F5344CB8AC3E}">
        <p14:creationId xmlns:p14="http://schemas.microsoft.com/office/powerpoint/2010/main" val="1714807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5B16-1037-4E8F-92A1-CC17CE907304}"/>
              </a:ext>
            </a:extLst>
          </p:cNvPr>
          <p:cNvSpPr>
            <a:spLocks noGrp="1"/>
          </p:cNvSpPr>
          <p:nvPr>
            <p:ph type="title"/>
          </p:nvPr>
        </p:nvSpPr>
        <p:spPr/>
        <p:txBody>
          <a:bodyPr>
            <a:noAutofit/>
          </a:bodyPr>
          <a:lstStyle/>
          <a:p>
            <a:r>
              <a:rPr lang="fa-IR" sz="9600" dirty="0">
                <a:latin typeface="IranNastaliq" panose="02020505000000020003" pitchFamily="18" charset="0"/>
                <a:cs typeface="IranNastaliq" panose="02020505000000020003" pitchFamily="18" charset="0"/>
              </a:rPr>
              <a:t>هندسه چیست</a:t>
            </a:r>
            <a:r>
              <a:rPr lang="fa-IR" sz="9600" dirty="0">
                <a:solidFill>
                  <a:srgbClr val="FF0000"/>
                </a:solidFill>
                <a:latin typeface="IranNastaliq" panose="02020505000000020003" pitchFamily="18" charset="0"/>
                <a:cs typeface="IranNastaliq" panose="02020505000000020003" pitchFamily="18" charset="0"/>
              </a:rPr>
              <a:t>؟</a:t>
            </a:r>
            <a:endParaRPr lang="en-US" sz="9600" dirty="0">
              <a:solidFill>
                <a:srgbClr val="FF0000"/>
              </a:solidFill>
              <a:latin typeface="IranNastaliq" panose="02020505000000020003" pitchFamily="18" charset="0"/>
              <a:cs typeface="IranNastaliq" panose="02020505000000020003" pitchFamily="18" charset="0"/>
            </a:endParaRPr>
          </a:p>
        </p:txBody>
      </p:sp>
      <p:sp>
        <p:nvSpPr>
          <p:cNvPr id="3" name="Content Placeholder 2">
            <a:extLst>
              <a:ext uri="{FF2B5EF4-FFF2-40B4-BE49-F238E27FC236}">
                <a16:creationId xmlns:a16="http://schemas.microsoft.com/office/drawing/2014/main" id="{02FB4F8F-DE6B-4161-9D71-BD2306E558F8}"/>
              </a:ext>
            </a:extLst>
          </p:cNvPr>
          <p:cNvSpPr>
            <a:spLocks noGrp="1"/>
          </p:cNvSpPr>
          <p:nvPr>
            <p:ph idx="1"/>
          </p:nvPr>
        </p:nvSpPr>
        <p:spPr/>
        <p:txBody>
          <a:bodyPr>
            <a:normAutofit fontScale="92500"/>
          </a:bodyPr>
          <a:lstStyle/>
          <a:p>
            <a:pPr algn="r" rtl="1"/>
            <a:r>
              <a:rPr lang="fa-IR" b="1" dirty="0"/>
              <a:t>هندسه</a:t>
            </a:r>
            <a:r>
              <a:rPr lang="fa-IR" dirty="0"/>
              <a:t> ((به </a:t>
            </a:r>
            <a:r>
              <a:rPr lang="fa-IR" dirty="0">
                <a:hlinkClick r:id="rId2" tooltip="زبان یونانی"/>
              </a:rPr>
              <a:t>یونانی</a:t>
            </a:r>
            <a:r>
              <a:rPr lang="fa-IR" dirty="0"/>
              <a:t>: </a:t>
            </a:r>
            <a:r>
              <a:rPr lang="el-GR" i="1" dirty="0">
                <a:solidFill>
                  <a:schemeClr val="accent3">
                    <a:lumMod val="50000"/>
                  </a:schemeClr>
                </a:solidFill>
              </a:rPr>
              <a:t>γεωμετρία</a:t>
            </a:r>
            <a:r>
              <a:rPr lang="el-GR" dirty="0"/>
              <a:t>)؛ </a:t>
            </a:r>
            <a:r>
              <a:rPr lang="fa-IR" i="1" dirty="0">
                <a:hlinkClick r:id="rId3" tooltip="wikt:γῆ"/>
              </a:rPr>
              <a:t>ژئو</a:t>
            </a:r>
            <a:r>
              <a:rPr lang="fa-IR" dirty="0"/>
              <a:t> «</a:t>
            </a:r>
            <a:r>
              <a:rPr lang="fa-IR" dirty="0">
                <a:solidFill>
                  <a:srgbClr val="FF0000"/>
                </a:solidFill>
              </a:rPr>
              <a:t>زمین</a:t>
            </a:r>
            <a:r>
              <a:rPr lang="fa-IR" dirty="0"/>
              <a:t>»، </a:t>
            </a:r>
            <a:r>
              <a:rPr lang="fa-IR" i="1" dirty="0">
                <a:solidFill>
                  <a:srgbClr val="BB7826"/>
                </a:solidFill>
                <a:hlinkClick r:id="rId4" tooltip="wikt:μέτρον">
                  <a:extLst>
                    <a:ext uri="{A12FA001-AC4F-418D-AE19-62706E023703}">
                      <ahyp:hlinkClr xmlns:ahyp="http://schemas.microsoft.com/office/drawing/2018/hyperlinkcolor" val="tx"/>
                    </a:ext>
                  </a:extLst>
                </a:hlinkClick>
              </a:rPr>
              <a:t>-</a:t>
            </a:r>
            <a:r>
              <a:rPr lang="fa-IR" i="1" dirty="0">
                <a:solidFill>
                  <a:schemeClr val="accent1">
                    <a:lumMod val="75000"/>
                  </a:schemeClr>
                </a:solidFill>
                <a:hlinkClick r:id="rId4" tooltip="wikt:μέτρον">
                  <a:extLst>
                    <a:ext uri="{A12FA001-AC4F-418D-AE19-62706E023703}">
                      <ahyp:hlinkClr xmlns:ahyp="http://schemas.microsoft.com/office/drawing/2018/hyperlinkcolor" val="tx"/>
                    </a:ext>
                  </a:extLst>
                </a:hlinkClick>
              </a:rPr>
              <a:t>مترون</a:t>
            </a:r>
            <a:r>
              <a:rPr lang="fa-IR" dirty="0"/>
              <a:t> "«</a:t>
            </a:r>
            <a:r>
              <a:rPr lang="fa-IR" dirty="0">
                <a:solidFill>
                  <a:srgbClr val="FF0000"/>
                </a:solidFill>
              </a:rPr>
              <a:t>اندازه‌گیری</a:t>
            </a:r>
            <a:r>
              <a:rPr lang="fa-IR" dirty="0"/>
              <a:t>») شاخه‌ای از </a:t>
            </a:r>
            <a:r>
              <a:rPr lang="fa-IR" dirty="0">
                <a:hlinkClick r:id="rId5" tooltip="ریاضیات"/>
              </a:rPr>
              <a:t>ریاضیات</a:t>
            </a:r>
            <a:r>
              <a:rPr lang="fa-IR" dirty="0"/>
              <a:t> است</a:t>
            </a:r>
          </a:p>
          <a:p>
            <a:pPr algn="r" rtl="1">
              <a:lnSpc>
                <a:spcPct val="120000"/>
              </a:lnSpc>
            </a:pPr>
            <a:r>
              <a:rPr lang="fa-IR" dirty="0"/>
              <a:t> که با شکل، اندازه، موقعیت نسبی اشکال و ویژگی‌های فضا سروکار دارد. ریاضیدانی که در شاخه</a:t>
            </a:r>
          </a:p>
          <a:p>
            <a:pPr algn="r" rtl="1"/>
            <a:r>
              <a:rPr lang="fa-IR" dirty="0"/>
              <a:t>هندسه کار می‌کند هندسه دان نامیده می‌شود. هندسه به‌طور مستقل در پاره‌ای از تمدن‌های اولیه به شکل</a:t>
            </a:r>
          </a:p>
          <a:p>
            <a:pPr algn="r" rtl="1"/>
            <a:r>
              <a:rPr lang="fa-IR" dirty="0"/>
              <a:t> بدنه‌ای از دانش عملی در مورد طول، مساحت و حجم ظهور کرد و پایه‌ریزی آن به عنوان یک دانش</a:t>
            </a:r>
          </a:p>
          <a:p>
            <a:pPr algn="r" rtl="1"/>
            <a:r>
              <a:rPr lang="fa-IR" dirty="0"/>
              <a:t>   رسمی ریاضی در زمان </a:t>
            </a:r>
            <a:r>
              <a:rPr lang="fa-IR" dirty="0">
                <a:hlinkClick r:id="rId6" tooltip="تالس"/>
              </a:rPr>
              <a:t>تالس</a:t>
            </a:r>
            <a:r>
              <a:rPr lang="fa-IR" dirty="0"/>
              <a:t> (</a:t>
            </a:r>
            <a:r>
              <a:rPr lang="fa-IR" dirty="0">
                <a:solidFill>
                  <a:srgbClr val="FF0000"/>
                </a:solidFill>
              </a:rPr>
              <a:t>قرن ششم پیش از میلاد</a:t>
            </a:r>
            <a:r>
              <a:rPr lang="fa-IR" dirty="0"/>
              <a:t>) آغاز شد.  در قرن سوم پیش از میلاد هندسه</a:t>
            </a:r>
          </a:p>
          <a:p>
            <a:pPr algn="r" rtl="1"/>
            <a:r>
              <a:rPr lang="fa-IR" dirty="0"/>
              <a:t> توسط </a:t>
            </a:r>
            <a:r>
              <a:rPr lang="fa-IR" dirty="0">
                <a:hlinkClick r:id="rId7" tooltip="اقلیدس"/>
              </a:rPr>
              <a:t>اقلیدس</a:t>
            </a:r>
            <a:r>
              <a:rPr lang="fa-IR" dirty="0"/>
              <a:t> به شکل </a:t>
            </a:r>
            <a:r>
              <a:rPr lang="fa-IR" dirty="0">
                <a:hlinkClick r:id="rId8" tooltip="اصل موضوع"/>
              </a:rPr>
              <a:t>اصل موضوعی</a:t>
            </a:r>
            <a:r>
              <a:rPr lang="fa-IR" dirty="0"/>
              <a:t> درآمده بود و کار اقلیدس - </a:t>
            </a:r>
            <a:r>
              <a:rPr lang="fa-IR" dirty="0">
                <a:hlinkClick r:id="rId9" tooltip="هندسه اقلیدسی"/>
              </a:rPr>
              <a:t>هندسۀ اقلیدسی</a:t>
            </a:r>
            <a:r>
              <a:rPr lang="fa-IR" dirty="0"/>
              <a:t> - استانداردی را پایه‌ریزی نمود که قرن‌ها دنبال شد.</a:t>
            </a:r>
            <a:endParaRPr lang="en-US" dirty="0"/>
          </a:p>
        </p:txBody>
      </p:sp>
    </p:spTree>
    <p:extLst>
      <p:ext uri="{BB962C8B-B14F-4D97-AF65-F5344CB8AC3E}">
        <p14:creationId xmlns:p14="http://schemas.microsoft.com/office/powerpoint/2010/main" val="37211644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F617-C653-48DF-94D2-90FDEBAE1ECB}"/>
              </a:ext>
            </a:extLst>
          </p:cNvPr>
          <p:cNvSpPr>
            <a:spLocks noGrp="1"/>
          </p:cNvSpPr>
          <p:nvPr>
            <p:ph type="title"/>
          </p:nvPr>
        </p:nvSpPr>
        <p:spPr/>
        <p:txBody>
          <a:bodyPr>
            <a:noAutofit/>
          </a:bodyPr>
          <a:lstStyle/>
          <a:p>
            <a:r>
              <a:rPr lang="fa-IR" sz="9600" dirty="0">
                <a:latin typeface="IranNastaliq" panose="02020505000000020003" pitchFamily="18" charset="0"/>
                <a:cs typeface="IranNastaliq" panose="02020505000000020003" pitchFamily="18" charset="0"/>
              </a:rPr>
              <a:t>هندسه چیست</a:t>
            </a:r>
            <a:r>
              <a:rPr lang="fa-IR" sz="9600" dirty="0">
                <a:solidFill>
                  <a:srgbClr val="FF0000"/>
                </a:solidFill>
                <a:latin typeface="IranNastaliq" panose="02020505000000020003" pitchFamily="18" charset="0"/>
                <a:cs typeface="IranNastaliq" panose="02020505000000020003" pitchFamily="18" charset="0"/>
              </a:rPr>
              <a:t>؟</a:t>
            </a:r>
            <a:endParaRPr lang="en-US" sz="9600" dirty="0">
              <a:solidFill>
                <a:srgbClr val="FF0000"/>
              </a:solidFill>
              <a:latin typeface="IranNastaliq" panose="02020505000000020003" pitchFamily="18" charset="0"/>
              <a:cs typeface="IranNastaliq" panose="02020505000000020003" pitchFamily="18" charset="0"/>
            </a:endParaRPr>
          </a:p>
        </p:txBody>
      </p:sp>
      <p:sp>
        <p:nvSpPr>
          <p:cNvPr id="3" name="Content Placeholder 2">
            <a:extLst>
              <a:ext uri="{FF2B5EF4-FFF2-40B4-BE49-F238E27FC236}">
                <a16:creationId xmlns:a16="http://schemas.microsoft.com/office/drawing/2014/main" id="{1FD6A205-3DE7-4FAC-98D8-3BEECCDC133C}"/>
              </a:ext>
            </a:extLst>
          </p:cNvPr>
          <p:cNvSpPr>
            <a:spLocks noGrp="1"/>
          </p:cNvSpPr>
          <p:nvPr>
            <p:ph idx="1"/>
          </p:nvPr>
        </p:nvSpPr>
        <p:spPr/>
        <p:txBody>
          <a:bodyPr/>
          <a:lstStyle/>
          <a:p>
            <a:pPr algn="r" rtl="1"/>
            <a:r>
              <a:rPr lang="fa-IR" dirty="0"/>
              <a:t> </a:t>
            </a:r>
            <a:r>
              <a:rPr lang="fa-IR" dirty="0">
                <a:hlinkClick r:id="rId2" tooltip="ارشمیدس"/>
              </a:rPr>
              <a:t>ارشمیدس</a:t>
            </a:r>
            <a:r>
              <a:rPr lang="fa-IR" dirty="0"/>
              <a:t> روش‌های هوشمندانه‌ای برای محاسبهٔ مساحت و حجم ارائه داد که در بسیاری</a:t>
            </a:r>
          </a:p>
          <a:p>
            <a:pPr algn="r" rtl="1"/>
            <a:r>
              <a:rPr lang="fa-IR" dirty="0"/>
              <a:t> موارد پیشرو </a:t>
            </a:r>
            <a:r>
              <a:rPr lang="fa-IR" dirty="0">
                <a:hlinkClick r:id="rId3" tooltip="حساب انتگرال"/>
              </a:rPr>
              <a:t>حساب انتگرال</a:t>
            </a:r>
            <a:r>
              <a:rPr lang="fa-IR" dirty="0"/>
              <a:t> جدید محسوب می‌شوند. دانش </a:t>
            </a:r>
            <a:r>
              <a:rPr lang="fa-IR" dirty="0">
                <a:hlinkClick r:id="rId4" tooltip="اخترشناسی"/>
              </a:rPr>
              <a:t>اخترشناسی</a:t>
            </a:r>
            <a:r>
              <a:rPr lang="fa-IR" dirty="0"/>
              <a:t> و به ویژه نگاشتن</a:t>
            </a:r>
          </a:p>
          <a:p>
            <a:pPr algn="r" rtl="1"/>
            <a:r>
              <a:rPr lang="fa-IR" dirty="0"/>
              <a:t> مکان </a:t>
            </a:r>
            <a:r>
              <a:rPr lang="fa-IR" dirty="0">
                <a:hlinkClick r:id="rId5" tooltip="ستاره"/>
              </a:rPr>
              <a:t>ستاره‌ها</a:t>
            </a:r>
            <a:r>
              <a:rPr lang="fa-IR" dirty="0"/>
              <a:t> و </a:t>
            </a:r>
            <a:r>
              <a:rPr lang="fa-IR" dirty="0">
                <a:hlinkClick r:id="rId6" tooltip="سیاره"/>
              </a:rPr>
              <a:t>سیاره‌ها</a:t>
            </a:r>
            <a:r>
              <a:rPr lang="fa-IR" dirty="0"/>
              <a:t> روی </a:t>
            </a:r>
            <a:r>
              <a:rPr lang="fa-IR" dirty="0">
                <a:hlinkClick r:id="rId7" tooltip="کره آسمان"/>
              </a:rPr>
              <a:t>کرۀ آسمان</a:t>
            </a:r>
            <a:r>
              <a:rPr lang="fa-IR" dirty="0"/>
              <a:t> و توصیف رابطهٔ بین حرکت اجسام آسمانی تا هزار و پانصد سال بعد منشأ بسیاری از پرسش‌های هندسی بود.</a:t>
            </a:r>
          </a:p>
          <a:p>
            <a:pPr algn="r" rtl="1"/>
            <a:r>
              <a:rPr lang="fa-IR" dirty="0"/>
              <a:t> هر دوی هندسه و اخترشناسی در دنیای کلاسیک بخشی از </a:t>
            </a:r>
            <a:r>
              <a:rPr lang="fa-IR" dirty="0">
                <a:hlinkClick r:id="rId8" tooltip="کوادریویم"/>
              </a:rPr>
              <a:t>کوادریویم</a:t>
            </a:r>
            <a:r>
              <a:rPr lang="fa-IR" dirty="0"/>
              <a:t> بودند که خود</a:t>
            </a:r>
          </a:p>
          <a:p>
            <a:pPr algn="r" rtl="1"/>
            <a:r>
              <a:rPr lang="fa-IR" dirty="0"/>
              <a:t> زیرمجموعه‌ای از </a:t>
            </a:r>
            <a:r>
              <a:rPr lang="fa-IR" dirty="0">
                <a:hlinkClick r:id="rId9" tooltip="علوم مقدماتی"/>
              </a:rPr>
              <a:t>علوم مقدماتی هفتگانه</a:t>
            </a:r>
            <a:r>
              <a:rPr lang="fa-IR" dirty="0"/>
              <a:t> بود که یادگیری آن‌ها برای هر شهروند آزادی ضروری می‌نمود.</a:t>
            </a:r>
            <a:endParaRPr lang="en-US" dirty="0"/>
          </a:p>
        </p:txBody>
      </p:sp>
    </p:spTree>
    <p:extLst>
      <p:ext uri="{BB962C8B-B14F-4D97-AF65-F5344CB8AC3E}">
        <p14:creationId xmlns:p14="http://schemas.microsoft.com/office/powerpoint/2010/main" val="34922778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6E74-9518-447A-AE69-DB744DA3A1D2}"/>
              </a:ext>
            </a:extLst>
          </p:cNvPr>
          <p:cNvSpPr>
            <a:spLocks noGrp="1"/>
          </p:cNvSpPr>
          <p:nvPr>
            <p:ph type="title"/>
          </p:nvPr>
        </p:nvSpPr>
        <p:spPr/>
        <p:txBody>
          <a:bodyPr>
            <a:noAutofit/>
          </a:bodyPr>
          <a:lstStyle/>
          <a:p>
            <a:r>
              <a:rPr lang="fa-IR" sz="9600" dirty="0">
                <a:latin typeface="IranNastaliq" panose="02020505000000020003" pitchFamily="18" charset="0"/>
                <a:cs typeface="IranNastaliq" panose="02020505000000020003" pitchFamily="18" charset="0"/>
              </a:rPr>
              <a:t>نخستین هندسه </a:t>
            </a:r>
            <a:endParaRPr lang="en-US" sz="9600" dirty="0">
              <a:latin typeface="IranNastaliq" panose="02020505000000020003" pitchFamily="18" charset="0"/>
              <a:cs typeface="IranNastaliq" panose="02020505000000020003" pitchFamily="18" charset="0"/>
            </a:endParaRPr>
          </a:p>
        </p:txBody>
      </p:sp>
      <p:sp>
        <p:nvSpPr>
          <p:cNvPr id="3" name="Content Placeholder 2">
            <a:extLst>
              <a:ext uri="{FF2B5EF4-FFF2-40B4-BE49-F238E27FC236}">
                <a16:creationId xmlns:a16="http://schemas.microsoft.com/office/drawing/2014/main" id="{C32ACD15-D2B0-4F0E-88AF-5AE3E399049F}"/>
              </a:ext>
            </a:extLst>
          </p:cNvPr>
          <p:cNvSpPr>
            <a:spLocks noGrp="1"/>
          </p:cNvSpPr>
          <p:nvPr>
            <p:ph idx="1"/>
          </p:nvPr>
        </p:nvSpPr>
        <p:spPr/>
        <p:txBody>
          <a:bodyPr>
            <a:normAutofit fontScale="92500" lnSpcReduction="20000"/>
          </a:bodyPr>
          <a:lstStyle/>
          <a:p>
            <a:pPr algn="r" rtl="1"/>
            <a:r>
              <a:rPr lang="fa-IR" dirty="0"/>
              <a:t>احتمالاً بابلیان و مصریان کهن نخستین کسانی بودند که اصول هندسه را کشف کردند. در مصر</a:t>
            </a:r>
          </a:p>
          <a:p>
            <a:pPr algn="r" rtl="1"/>
            <a:r>
              <a:rPr lang="fa-IR" dirty="0"/>
              <a:t> هر سال رودخانه </a:t>
            </a:r>
            <a:r>
              <a:rPr lang="fa-IR" dirty="0">
                <a:hlinkClick r:id="rId2" tooltip="نیل"/>
              </a:rPr>
              <a:t>نیل</a:t>
            </a:r>
            <a:r>
              <a:rPr lang="fa-IR" dirty="0"/>
              <a:t> طغیان می‌کرد و نواحی اطراف رودخانه را سیل فرا می‌گرفت. این</a:t>
            </a:r>
          </a:p>
          <a:p>
            <a:pPr algn="r" rtl="1"/>
            <a:r>
              <a:rPr lang="fa-IR" dirty="0"/>
              <a:t> رویداد تمام علایم مرزی میان املاک را از بین می‌برد و لازم می‌شد دوباره هر کس زمین</a:t>
            </a:r>
          </a:p>
          <a:p>
            <a:pPr algn="r" rtl="1"/>
            <a:r>
              <a:rPr lang="fa-IR" dirty="0"/>
              <a:t> خود را اندازه‌گیری و مرزبندی کند. مصریان روش علامت‌گذاری زمین‌ها با تیرک</a:t>
            </a:r>
          </a:p>
          <a:p>
            <a:pPr algn="r" rtl="1"/>
            <a:r>
              <a:rPr lang="fa-IR" dirty="0"/>
              <a:t> و </a:t>
            </a:r>
            <a:r>
              <a:rPr lang="fa-IR" dirty="0">
                <a:hlinkClick r:id="rId3" tooltip="طناب"/>
              </a:rPr>
              <a:t>طناب</a:t>
            </a:r>
            <a:r>
              <a:rPr lang="fa-IR" dirty="0"/>
              <a:t> را ابداع کردند. آن‌ها تیرکی را در نقطه‌ای مناسب در زمین فرومی‌کردند و تیرک</a:t>
            </a:r>
          </a:p>
          <a:p>
            <a:pPr algn="r" rtl="1"/>
            <a:r>
              <a:rPr lang="fa-IR" dirty="0"/>
              <a:t> دیگری در جایی دیگر نصب می‌شد و دو تیرک با طنابی که مرز را مشخص می‌ساخت به یکدیگر</a:t>
            </a:r>
          </a:p>
          <a:p>
            <a:pPr algn="r" rtl="1"/>
            <a:r>
              <a:rPr lang="fa-IR" dirty="0"/>
              <a:t> متصل می‌شدند. با دو تیرک دیگر زمین محصور شده و محلی برای کشت یا </a:t>
            </a:r>
            <a:r>
              <a:rPr lang="fa-IR" dirty="0">
                <a:hlinkClick r:id="rId4" tooltip="ساختمان"/>
              </a:rPr>
              <a:t>ساختمان</a:t>
            </a:r>
            <a:r>
              <a:rPr lang="fa-IR" dirty="0"/>
              <a:t> سازی مشخص می‌شد.</a:t>
            </a:r>
            <a:endParaRPr lang="en-US" dirty="0"/>
          </a:p>
        </p:txBody>
      </p:sp>
    </p:spTree>
    <p:extLst>
      <p:ext uri="{BB962C8B-B14F-4D97-AF65-F5344CB8AC3E}">
        <p14:creationId xmlns:p14="http://schemas.microsoft.com/office/powerpoint/2010/main" val="2375937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0E8E-520A-47E9-BF73-D5EF35EB2847}"/>
              </a:ext>
            </a:extLst>
          </p:cNvPr>
          <p:cNvSpPr>
            <a:spLocks noGrp="1"/>
          </p:cNvSpPr>
          <p:nvPr>
            <p:ph type="title"/>
          </p:nvPr>
        </p:nvSpPr>
        <p:spPr/>
        <p:txBody>
          <a:bodyPr/>
          <a:lstStyle/>
          <a:p>
            <a:r>
              <a:rPr lang="fa-IR" dirty="0">
                <a:cs typeface="Fantezy" pitchFamily="2" charset="-78"/>
              </a:rPr>
              <a:t>هندسه در آغاز</a:t>
            </a:r>
            <a:endParaRPr lang="en-US" dirty="0">
              <a:cs typeface="Fantezy" pitchFamily="2" charset="-78"/>
            </a:endParaRPr>
          </a:p>
        </p:txBody>
      </p:sp>
      <p:sp>
        <p:nvSpPr>
          <p:cNvPr id="3" name="Content Placeholder 2">
            <a:extLst>
              <a:ext uri="{FF2B5EF4-FFF2-40B4-BE49-F238E27FC236}">
                <a16:creationId xmlns:a16="http://schemas.microsoft.com/office/drawing/2014/main" id="{4FC7E8C2-B53C-455A-9234-DD04664E4BAB}"/>
              </a:ext>
            </a:extLst>
          </p:cNvPr>
          <p:cNvSpPr>
            <a:spLocks noGrp="1"/>
          </p:cNvSpPr>
          <p:nvPr>
            <p:ph idx="1"/>
          </p:nvPr>
        </p:nvSpPr>
        <p:spPr/>
        <p:txBody>
          <a:bodyPr>
            <a:normAutofit fontScale="85000" lnSpcReduction="20000"/>
          </a:bodyPr>
          <a:lstStyle/>
          <a:p>
            <a:pPr algn="r" rtl="1"/>
            <a:r>
              <a:rPr lang="fa-IR" dirty="0"/>
              <a:t>در آغاز هندسه بر پایهٔ دانسته‌های تجربی پراکنده‌ای در مورد طول و زاویه و مساحت و حجم</a:t>
            </a:r>
          </a:p>
          <a:p>
            <a:pPr algn="r" rtl="1"/>
            <a:r>
              <a:rPr lang="fa-IR" dirty="0"/>
              <a:t> قرار داشت که برای </a:t>
            </a:r>
            <a:r>
              <a:rPr lang="fa-IR" dirty="0">
                <a:hlinkClick r:id="rId2" tooltip="مساحی"/>
              </a:rPr>
              <a:t>مساحی</a:t>
            </a:r>
            <a:r>
              <a:rPr lang="fa-IR" dirty="0"/>
              <a:t> و ساختمان و </a:t>
            </a:r>
            <a:r>
              <a:rPr lang="fa-IR" dirty="0">
                <a:hlinkClick r:id="rId3" tooltip="نجوم"/>
              </a:rPr>
              <a:t>نجوم</a:t>
            </a:r>
            <a:r>
              <a:rPr lang="fa-IR" dirty="0"/>
              <a:t> و برخی </a:t>
            </a:r>
            <a:r>
              <a:rPr lang="fa-IR" dirty="0">
                <a:hlinkClick r:id="rId4" tooltip="صنایع دستی"/>
              </a:rPr>
              <a:t>صنایع دستی</a:t>
            </a:r>
            <a:r>
              <a:rPr lang="fa-IR" dirty="0"/>
              <a:t> لازم می‌شد. بعضی از</a:t>
            </a:r>
          </a:p>
          <a:p>
            <a:pPr algn="r" rtl="1"/>
            <a:r>
              <a:rPr lang="fa-IR" dirty="0"/>
              <a:t> این دانسته‌ها بسیار پیشرفته بودند مثلاً هم مصریان و هم بابلیان </a:t>
            </a:r>
            <a:r>
              <a:rPr lang="fa-IR" dirty="0">
                <a:hlinkClick r:id="rId5" tooltip="قضیه فیثاغورث"/>
              </a:rPr>
              <a:t>قضیه فیثاغورث</a:t>
            </a:r>
            <a:r>
              <a:rPr lang="fa-IR" dirty="0"/>
              <a:t> را ۱۵۰۰ سال قبل از </a:t>
            </a:r>
            <a:r>
              <a:rPr lang="fa-IR" dirty="0">
                <a:hlinkClick r:id="rId6" tooltip="فیثاغورث"/>
              </a:rPr>
              <a:t>فیثاغورث</a:t>
            </a:r>
            <a:r>
              <a:rPr lang="fa-IR" dirty="0"/>
              <a:t> می‌شناختند.</a:t>
            </a:r>
          </a:p>
          <a:p>
            <a:pPr algn="r" rtl="1"/>
            <a:r>
              <a:rPr lang="fa-IR" dirty="0">
                <a:hlinkClick r:id="rId7" tooltip="یونانیان باستان: (صفحه وجود ندارد)"/>
              </a:rPr>
              <a:t>یونانیان</a:t>
            </a:r>
            <a:r>
              <a:rPr lang="fa-IR" dirty="0"/>
              <a:t> دانسته‌های هندسی را مدون کردند و بر پایه‌ای </a:t>
            </a:r>
            <a:r>
              <a:rPr lang="fa-IR" dirty="0">
                <a:hlinkClick r:id="rId8" tooltip="استدلالی (صفحه وجود ندارد)"/>
              </a:rPr>
              <a:t>استدلالی</a:t>
            </a:r>
            <a:r>
              <a:rPr lang="fa-IR" dirty="0"/>
              <a:t> قراردادند. برای آنان هندسه، مهم‌ترین</a:t>
            </a:r>
          </a:p>
          <a:p>
            <a:pPr algn="r" rtl="1"/>
            <a:r>
              <a:rPr lang="fa-IR" dirty="0"/>
              <a:t> دانش‌ها بود و موضوع آن را مفاهیم مجردی می‌دانستند که اشکال مادی فقط تقریبی از آن مفاهیم مجرد</a:t>
            </a:r>
          </a:p>
          <a:p>
            <a:pPr algn="r" rtl="1"/>
            <a:r>
              <a:rPr lang="fa-IR" dirty="0"/>
              <a:t> بود. در سال ۶۰۰ قبل از میلاد مسیح، یک آموزگار اهل </a:t>
            </a:r>
            <a:r>
              <a:rPr lang="fa-IR" dirty="0">
                <a:hlinkClick r:id="rId9" tooltip="ایونیا"/>
              </a:rPr>
              <a:t>ایونیا</a:t>
            </a:r>
            <a:r>
              <a:rPr lang="fa-IR" dirty="0"/>
              <a:t> (که در روزگار ما بخشی</a:t>
            </a:r>
          </a:p>
          <a:p>
            <a:pPr algn="r" rtl="1"/>
            <a:r>
              <a:rPr lang="fa-IR" dirty="0"/>
              <a:t> از </a:t>
            </a:r>
            <a:r>
              <a:rPr lang="fa-IR" dirty="0">
                <a:hlinkClick r:id="rId10" tooltip="ترکیه"/>
              </a:rPr>
              <a:t>ترکیه</a:t>
            </a:r>
            <a:r>
              <a:rPr lang="fa-IR" dirty="0"/>
              <a:t> به‌شمار می‌رود) به نام تالس، چند </a:t>
            </a:r>
            <a:r>
              <a:rPr lang="fa-IR" dirty="0">
                <a:hlinkClick r:id="rId11" tooltip="گزاره"/>
              </a:rPr>
              <a:t>گزاره</a:t>
            </a:r>
            <a:r>
              <a:rPr lang="fa-IR" dirty="0"/>
              <a:t> یا </a:t>
            </a:r>
            <a:r>
              <a:rPr lang="fa-IR" dirty="0">
                <a:hlinkClick r:id="rId12" tooltip="قضیه"/>
              </a:rPr>
              <a:t>قضیهٔ</a:t>
            </a:r>
            <a:r>
              <a:rPr lang="fa-IR" dirty="0"/>
              <a:t> هندسی را به صورت استنتاجی ثابت کرد. او آغازگر </a:t>
            </a:r>
            <a:r>
              <a:rPr lang="fa-IR" dirty="0">
                <a:hlinkClick r:id="rId13" tooltip="هندسه ترسیمی (صفحه وجود ندارد)"/>
              </a:rPr>
              <a:t>هندسه ترسیمی</a:t>
            </a:r>
            <a:r>
              <a:rPr lang="fa-IR" dirty="0"/>
              <a:t> بود. </a:t>
            </a:r>
            <a:endParaRPr lang="en-US" dirty="0"/>
          </a:p>
        </p:txBody>
      </p:sp>
    </p:spTree>
    <p:extLst>
      <p:ext uri="{BB962C8B-B14F-4D97-AF65-F5344CB8AC3E}">
        <p14:creationId xmlns:p14="http://schemas.microsoft.com/office/powerpoint/2010/main" val="149847186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3B96F-5EE0-4904-966E-21ED797B3516}"/>
              </a:ext>
            </a:extLst>
          </p:cNvPr>
          <p:cNvSpPr>
            <a:spLocks noGrp="1"/>
          </p:cNvSpPr>
          <p:nvPr>
            <p:ph type="title"/>
          </p:nvPr>
        </p:nvSpPr>
        <p:spPr/>
        <p:txBody>
          <a:bodyPr/>
          <a:lstStyle/>
          <a:p>
            <a:r>
              <a:rPr lang="fa-IR" dirty="0"/>
              <a:t>روش استنتاجی</a:t>
            </a:r>
            <a:endParaRPr lang="en-US" dirty="0"/>
          </a:p>
        </p:txBody>
      </p:sp>
      <p:sp>
        <p:nvSpPr>
          <p:cNvPr id="3" name="Content Placeholder 2">
            <a:extLst>
              <a:ext uri="{FF2B5EF4-FFF2-40B4-BE49-F238E27FC236}">
                <a16:creationId xmlns:a16="http://schemas.microsoft.com/office/drawing/2014/main" id="{2F4F83F6-7CB2-4B35-BC83-755D4371E090}"/>
              </a:ext>
            </a:extLst>
          </p:cNvPr>
          <p:cNvSpPr>
            <a:spLocks noGrp="1"/>
          </p:cNvSpPr>
          <p:nvPr>
            <p:ph idx="1"/>
          </p:nvPr>
        </p:nvSpPr>
        <p:spPr/>
        <p:txBody>
          <a:bodyPr>
            <a:normAutofit fontScale="92500"/>
          </a:bodyPr>
          <a:lstStyle/>
          <a:p>
            <a:pPr algn="r" rtl="1"/>
            <a:r>
              <a:rPr lang="fa-IR" dirty="0"/>
              <a:t>روش استنتاجی روشی است علمی (</a:t>
            </a:r>
            <a:r>
              <a:rPr lang="fa-IR" dirty="0">
                <a:solidFill>
                  <a:srgbClr val="FF0000"/>
                </a:solidFill>
              </a:rPr>
              <a:t>بر خلاف روش استقرایی</a:t>
            </a:r>
            <a:r>
              <a:rPr lang="fa-IR" dirty="0"/>
              <a:t>) که در آن مسئله‌ای به وسیلهٔ</a:t>
            </a:r>
          </a:p>
          <a:p>
            <a:pPr algn="r" rtl="1"/>
            <a:r>
              <a:rPr lang="fa-IR" dirty="0"/>
              <a:t> قضایا و حکم‌ها ثابت می‌گردد. فیثاغورث که او نیز اهل ایونیا و احتمالاً از شاگردان تالس بود</a:t>
            </a:r>
          </a:p>
          <a:p>
            <a:pPr algn="r" rtl="1"/>
            <a:r>
              <a:rPr lang="fa-IR" dirty="0"/>
              <a:t> توانست قضیه‌ای را که به نام او مشهور است </a:t>
            </a:r>
            <a:r>
              <a:rPr lang="fa-IR" dirty="0">
                <a:hlinkClick r:id="rId2" tooltip="اثبات (ریاضی)"/>
              </a:rPr>
              <a:t>اثبات (ریاضی)</a:t>
            </a:r>
            <a:r>
              <a:rPr lang="fa-IR" dirty="0"/>
              <a:t> کند. البته او واضع این قضیه نبود.</a:t>
            </a:r>
          </a:p>
          <a:p>
            <a:pPr algn="r" rtl="1"/>
            <a:r>
              <a:rPr lang="fa-IR" dirty="0"/>
              <a:t>ما </a:t>
            </a:r>
            <a:r>
              <a:rPr lang="fa-IR" dirty="0">
                <a:hlinkClick r:id="rId3" tooltip="دانشمندی (صفحه وجود ندارد)"/>
              </a:rPr>
              <a:t>دانشمندی</a:t>
            </a:r>
            <a:r>
              <a:rPr lang="fa-IR" dirty="0"/>
              <a:t> به نام </a:t>
            </a:r>
            <a:r>
              <a:rPr lang="fa-IR" dirty="0">
                <a:hlinkClick r:id="rId4" tooltip="اقلیدس"/>
              </a:rPr>
              <a:t>اقلیدس</a:t>
            </a:r>
            <a:r>
              <a:rPr lang="fa-IR" dirty="0"/>
              <a:t> که در </a:t>
            </a:r>
            <a:r>
              <a:rPr lang="fa-IR" dirty="0">
                <a:hlinkClick r:id="rId5" tooltip="اسکندریه"/>
              </a:rPr>
              <a:t>اسکندریه</a:t>
            </a:r>
            <a:r>
              <a:rPr lang="fa-IR" dirty="0"/>
              <a:t> زندگی می‌کرد، هندسه را به صورت یک علم بیان نمود. وی</a:t>
            </a:r>
          </a:p>
          <a:p>
            <a:pPr algn="r" rtl="1"/>
            <a:r>
              <a:rPr lang="fa-IR" dirty="0"/>
              <a:t> حدود سال ۳۰۰ پیش از میلاد مسیح، تمام نتایج هندسی را که تا آن زمان شناخته بود، گرد آورد و آن‌ها</a:t>
            </a:r>
          </a:p>
          <a:p>
            <a:pPr algn="r" rtl="1"/>
            <a:r>
              <a:rPr lang="fa-IR" dirty="0"/>
              <a:t> را به‌طور منظم، در یک مجموعهٔ ۱۳ جلدی قرار داد. این کتاب‌ها که </a:t>
            </a:r>
            <a:r>
              <a:rPr lang="fa-IR" dirty="0">
                <a:hlinkClick r:id="rId6" tooltip="اصول اقلیدس"/>
              </a:rPr>
              <a:t>اصول هندسه</a:t>
            </a:r>
            <a:r>
              <a:rPr lang="fa-IR" dirty="0"/>
              <a:t> نام داشتند، به مدت ۲ هزار سال در سراسر دنیا برای مطالعهٔ هندسه به کار می‌رفتند.</a:t>
            </a:r>
            <a:endParaRPr lang="en-US" dirty="0"/>
          </a:p>
        </p:txBody>
      </p:sp>
    </p:spTree>
    <p:extLst>
      <p:ext uri="{BB962C8B-B14F-4D97-AF65-F5344CB8AC3E}">
        <p14:creationId xmlns:p14="http://schemas.microsoft.com/office/powerpoint/2010/main" val="6715610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
                                            <p:txEl>
                                              <p:pRg st="5" end="5"/>
                                            </p:txEl>
                                          </p:spTgt>
                                        </p:tgtEl>
                                      </p:cBhvr>
                                    </p:animEffect>
                                    <p:animScale>
                                      <p:cBhvr>
                                        <p:cTn id="32"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19A0-7779-43E7-9A9B-23AB3598D9BD}"/>
              </a:ext>
            </a:extLst>
          </p:cNvPr>
          <p:cNvSpPr>
            <a:spLocks noGrp="1"/>
          </p:cNvSpPr>
          <p:nvPr>
            <p:ph type="title"/>
          </p:nvPr>
        </p:nvSpPr>
        <p:spPr/>
        <p:txBody>
          <a:bodyPr/>
          <a:lstStyle/>
          <a:p>
            <a:r>
              <a:rPr lang="fa-IR" dirty="0"/>
              <a:t>پیشرفت هندسه</a:t>
            </a:r>
            <a:endParaRPr lang="en-US" dirty="0"/>
          </a:p>
        </p:txBody>
      </p:sp>
      <p:sp>
        <p:nvSpPr>
          <p:cNvPr id="3" name="Content Placeholder 2">
            <a:extLst>
              <a:ext uri="{FF2B5EF4-FFF2-40B4-BE49-F238E27FC236}">
                <a16:creationId xmlns:a16="http://schemas.microsoft.com/office/drawing/2014/main" id="{587B637D-06A6-4916-9FF8-FCE5D4A342B2}"/>
              </a:ext>
            </a:extLst>
          </p:cNvPr>
          <p:cNvSpPr>
            <a:spLocks noGrp="1"/>
          </p:cNvSpPr>
          <p:nvPr>
            <p:ph idx="1"/>
          </p:nvPr>
        </p:nvSpPr>
        <p:spPr/>
        <p:txBody>
          <a:bodyPr/>
          <a:lstStyle/>
          <a:p>
            <a:pPr algn="r" rtl="1"/>
            <a:r>
              <a:rPr lang="fa-IR" dirty="0"/>
              <a:t>بر اساس این قوانین، </a:t>
            </a:r>
            <a:r>
              <a:rPr lang="fa-IR" dirty="0">
                <a:hlinkClick r:id="rId2" tooltip="هندسهٔ اقلیدسی"/>
              </a:rPr>
              <a:t>هندسهٔ اقلیدسی</a:t>
            </a:r>
            <a:r>
              <a:rPr lang="fa-IR" dirty="0"/>
              <a:t> تکامل یافت. هر چه زمان می‌گذشت، شاخه‌های دیگری از</a:t>
            </a:r>
          </a:p>
          <a:p>
            <a:pPr algn="r" rtl="1"/>
            <a:r>
              <a:rPr lang="fa-IR" dirty="0"/>
              <a:t> هندسه توسط ریاضیدانان مختلف، توسعه می‌یافت. امروزه در بررسی علم هندسه انواع</a:t>
            </a:r>
          </a:p>
          <a:p>
            <a:pPr algn="r" rtl="1"/>
            <a:r>
              <a:rPr lang="fa-IR" dirty="0"/>
              <a:t> مختلف این علم را نظیر </a:t>
            </a:r>
            <a:r>
              <a:rPr lang="fa-IR" dirty="0">
                <a:hlinkClick r:id="rId3" tooltip="هندسه تحلیلی"/>
              </a:rPr>
              <a:t>هندسه تحلیلی</a:t>
            </a:r>
            <a:r>
              <a:rPr lang="fa-IR" dirty="0"/>
              <a:t> و </a:t>
            </a:r>
            <a:r>
              <a:rPr lang="fa-IR" dirty="0">
                <a:hlinkClick r:id="rId4" tooltip="مثلثات"/>
              </a:rPr>
              <a:t>مثلثات</a:t>
            </a:r>
            <a:r>
              <a:rPr lang="fa-IR" dirty="0"/>
              <a:t>، </a:t>
            </a:r>
            <a:r>
              <a:rPr lang="fa-IR" dirty="0">
                <a:hlinkClick r:id="rId5" tooltip="هندسه غیر اقلیدسی"/>
              </a:rPr>
              <a:t>هندسه غیر اقلیدسی</a:t>
            </a:r>
            <a:r>
              <a:rPr lang="fa-IR" dirty="0"/>
              <a:t> و </a:t>
            </a:r>
            <a:r>
              <a:rPr lang="fa-IR" dirty="0">
                <a:hlinkClick r:id="rId6" tooltip="هندسه فضایی"/>
              </a:rPr>
              <a:t>هندسه فضایی</a:t>
            </a:r>
            <a:r>
              <a:rPr lang="fa-IR" dirty="0"/>
              <a:t> مطالعه می‌کنند.</a:t>
            </a:r>
          </a:p>
          <a:p>
            <a:pPr algn="r" rtl="1"/>
            <a:r>
              <a:rPr lang="fa-IR" dirty="0"/>
              <a:t>خدمت بزرگی که یونانیان در پیشرفت ریاضیات انجام دادند این بود که آن‌ها احکام ریاضی را</a:t>
            </a:r>
          </a:p>
          <a:p>
            <a:pPr algn="r" rtl="1"/>
            <a:r>
              <a:rPr lang="fa-IR" dirty="0"/>
              <a:t> به جای تجربه بر استدلال منطقی استوار کردند. قبل از اقلیدس، </a:t>
            </a:r>
            <a:r>
              <a:rPr lang="fa-IR" dirty="0">
                <a:hlinkClick r:id="rId7" tooltip="فیثاغورث"/>
              </a:rPr>
              <a:t>فیثاغورث</a:t>
            </a:r>
            <a:r>
              <a:rPr lang="fa-IR" dirty="0"/>
              <a:t> (۵۷۲–۵۰۰ ق. م) و </a:t>
            </a:r>
            <a:r>
              <a:rPr lang="fa-IR" dirty="0">
                <a:hlinkClick r:id="rId8" tooltip="زنون"/>
              </a:rPr>
              <a:t>زنون</a:t>
            </a:r>
            <a:r>
              <a:rPr lang="fa-IR" dirty="0"/>
              <a:t> (۴۹۰ ق. م) نیز به پیشرفت علم ریاضی خدمت بسیار کرده بودند.</a:t>
            </a:r>
            <a:endParaRPr lang="en-US" dirty="0"/>
          </a:p>
        </p:txBody>
      </p:sp>
    </p:spTree>
    <p:extLst>
      <p:ext uri="{BB962C8B-B14F-4D97-AF65-F5344CB8AC3E}">
        <p14:creationId xmlns:p14="http://schemas.microsoft.com/office/powerpoint/2010/main" val="31799778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ECCA-6017-4D94-B6E3-0EBD47118039}"/>
              </a:ext>
            </a:extLst>
          </p:cNvPr>
          <p:cNvSpPr>
            <a:spLocks noGrp="1"/>
          </p:cNvSpPr>
          <p:nvPr>
            <p:ph type="title"/>
          </p:nvPr>
        </p:nvSpPr>
        <p:spPr/>
        <p:txBody>
          <a:bodyPr>
            <a:normAutofit/>
          </a:bodyPr>
          <a:lstStyle/>
          <a:p>
            <a:r>
              <a:rPr lang="fa-IR" sz="7200" dirty="0">
                <a:cs typeface="Fantezy" pitchFamily="2" charset="-78"/>
              </a:rPr>
              <a:t>ا</a:t>
            </a:r>
            <a:r>
              <a:rPr lang="fa-IR" sz="7200" dirty="0">
                <a:latin typeface="IranNastaliq" panose="02020505000000020003" pitchFamily="18" charset="0"/>
                <a:cs typeface="Fantezy" pitchFamily="2" charset="-78"/>
              </a:rPr>
              <a:t>ختراع مثلثات</a:t>
            </a:r>
            <a:endParaRPr lang="en-US" sz="7200" dirty="0">
              <a:latin typeface="IranNastaliq" panose="02020505000000020003" pitchFamily="18" charset="0"/>
              <a:cs typeface="Fantezy" pitchFamily="2" charset="-78"/>
            </a:endParaRPr>
          </a:p>
        </p:txBody>
      </p:sp>
      <p:sp>
        <p:nvSpPr>
          <p:cNvPr id="3" name="Content Placeholder 2">
            <a:extLst>
              <a:ext uri="{FF2B5EF4-FFF2-40B4-BE49-F238E27FC236}">
                <a16:creationId xmlns:a16="http://schemas.microsoft.com/office/drawing/2014/main" id="{5FD5FCF6-85B5-43B9-A40B-33939A33E67C}"/>
              </a:ext>
            </a:extLst>
          </p:cNvPr>
          <p:cNvSpPr>
            <a:spLocks noGrp="1"/>
          </p:cNvSpPr>
          <p:nvPr>
            <p:ph idx="1"/>
          </p:nvPr>
        </p:nvSpPr>
        <p:spPr/>
        <p:txBody>
          <a:bodyPr/>
          <a:lstStyle/>
          <a:p>
            <a:pPr algn="r" rtl="1"/>
            <a:r>
              <a:rPr lang="fa-IR" dirty="0"/>
              <a:t>در قرن دوم قبل از میلاد ریاضیدانی به نام </a:t>
            </a:r>
            <a:r>
              <a:rPr lang="fa-IR" dirty="0">
                <a:hlinkClick r:id="rId2" tooltip="هیپارک"/>
              </a:rPr>
              <a:t>هیپارک</a:t>
            </a:r>
            <a:r>
              <a:rPr lang="fa-IR" dirty="0"/>
              <a:t>، </a:t>
            </a:r>
            <a:r>
              <a:rPr lang="fa-IR" dirty="0">
                <a:hlinkClick r:id="rId3" tooltip="مثلثات"/>
              </a:rPr>
              <a:t>مثلثات</a:t>
            </a:r>
            <a:r>
              <a:rPr lang="fa-IR" dirty="0"/>
              <a:t> را اختراع کرد. وی نخستین کسی</a:t>
            </a:r>
          </a:p>
          <a:p>
            <a:pPr algn="r" rtl="1"/>
            <a:r>
              <a:rPr lang="fa-IR" dirty="0"/>
              <a:t> بود که تقسیم‌بندی </a:t>
            </a:r>
            <a:r>
              <a:rPr lang="fa-IR" dirty="0">
                <a:hlinkClick r:id="rId4" tooltip="بابلی‌ها"/>
              </a:rPr>
              <a:t>بابلی‌ها</a:t>
            </a:r>
            <a:r>
              <a:rPr lang="fa-IR" dirty="0"/>
              <a:t> را برای پیرامون دایره پذیرفت. به این معنی که دایره را به ۳۶۰</a:t>
            </a:r>
          </a:p>
          <a:p>
            <a:pPr algn="r" rtl="1"/>
            <a:r>
              <a:rPr lang="fa-IR" dirty="0"/>
              <a:t> درجه و درجه را به ۶۰ دقیقه و دقیقه را به ۶۰ قسمت برابر تقسیم کرد و جدولی بر اساس</a:t>
            </a:r>
          </a:p>
          <a:p>
            <a:pPr algn="r" rtl="1"/>
            <a:r>
              <a:rPr lang="fa-IR" dirty="0"/>
              <a:t> شعاع دایره به دست آورد که وترهای بعضی قوس‌ها را به دست می‌داد و این قدیمی‌ترین جدول مثلثاتی است که تاکنون شناخته شده‌است.</a:t>
            </a:r>
          </a:p>
          <a:p>
            <a:pPr algn="r" rtl="1"/>
            <a:endParaRPr lang="fa-IR" dirty="0"/>
          </a:p>
        </p:txBody>
      </p:sp>
    </p:spTree>
    <p:extLst>
      <p:ext uri="{BB962C8B-B14F-4D97-AF65-F5344CB8AC3E}">
        <p14:creationId xmlns:p14="http://schemas.microsoft.com/office/powerpoint/2010/main" val="2127141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81</TotalTime>
  <Words>1143</Words>
  <Application>Microsoft Office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Garamond</vt:lpstr>
      <vt:lpstr>IranNastaliq</vt:lpstr>
      <vt:lpstr>Organic</vt:lpstr>
      <vt:lpstr>بسم الله الرحمن الرحیم</vt:lpstr>
      <vt:lpstr>تاریخ هندسه</vt:lpstr>
      <vt:lpstr>هندسه چیست؟</vt:lpstr>
      <vt:lpstr>هندسه چیست؟</vt:lpstr>
      <vt:lpstr>نخستین هندسه </vt:lpstr>
      <vt:lpstr>هندسه در آغاز</vt:lpstr>
      <vt:lpstr>روش استنتاجی</vt:lpstr>
      <vt:lpstr>پیشرفت هندسه</vt:lpstr>
      <vt:lpstr>اختراع مثلثات</vt:lpstr>
      <vt:lpstr>بررسی کلی هندسه</vt:lpstr>
      <vt:lpstr>بررسی کل هندسه</vt:lpstr>
      <vt:lpstr>تقسیم بندی هندسه</vt:lpstr>
      <vt:lpstr>ممنون که پاورپوینت ما را دید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Win7</dc:creator>
  <cp:lastModifiedBy>Win7</cp:lastModifiedBy>
  <cp:revision>10</cp:revision>
  <dcterms:created xsi:type="dcterms:W3CDTF">2020-11-24T04:03:03Z</dcterms:created>
  <dcterms:modified xsi:type="dcterms:W3CDTF">2020-12-06T19:26:44Z</dcterms:modified>
</cp:coreProperties>
</file>